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84" r:id="rId8"/>
    <p:sldId id="259" r:id="rId9"/>
    <p:sldId id="286" r:id="rId10"/>
    <p:sldId id="265" r:id="rId11"/>
    <p:sldId id="264" r:id="rId12"/>
    <p:sldId id="287" r:id="rId13"/>
    <p:sldId id="288" r:id="rId14"/>
    <p:sldId id="290" r:id="rId15"/>
    <p:sldId id="282" r:id="rId16"/>
    <p:sldId id="283" r:id="rId17"/>
    <p:sldId id="258" r:id="rId18"/>
    <p:sldId id="291" r:id="rId19"/>
    <p:sldId id="292" r:id="rId20"/>
    <p:sldId id="267" r:id="rId21"/>
    <p:sldId id="266" r:id="rId22"/>
    <p:sldId id="268" r:id="rId23"/>
    <p:sldId id="269" r:id="rId24"/>
    <p:sldId id="270" r:id="rId25"/>
    <p:sldId id="285" r:id="rId26"/>
    <p:sldId id="293" r:id="rId27"/>
    <p:sldId id="289" r:id="rId28"/>
    <p:sldId id="295" r:id="rId29"/>
    <p:sldId id="271" r:id="rId30"/>
    <p:sldId id="272" r:id="rId31"/>
    <p:sldId id="294" r:id="rId32"/>
    <p:sldId id="273" r:id="rId33"/>
    <p:sldId id="274" r:id="rId34"/>
    <p:sldId id="275" r:id="rId35"/>
    <p:sldId id="298" r:id="rId36"/>
    <p:sldId id="278" r:id="rId37"/>
    <p:sldId id="276" r:id="rId38"/>
    <p:sldId id="280" r:id="rId39"/>
    <p:sldId id="296" r:id="rId40"/>
    <p:sldId id="277" r:id="rId41"/>
    <p:sldId id="279" r:id="rId42"/>
    <p:sldId id="297" r:id="rId43"/>
    <p:sldId id="28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E7BC-2451-4CA2-8DD3-BC65C2A4049B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6BE7-DF73-46BC-8CD5-CFC4AEE6C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Saznajno</a:t>
            </a:r>
            <a:r>
              <a:rPr lang="sr-Latn-CS" dirty="0" smtClean="0"/>
              <a:t> funkcionisanje i jezik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/>
              <a:t>Prof.dr Vesna Radoman</a:t>
            </a: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FASPER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Psihofizika (Oto Fechner)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Bavi se izučavanjem odnosa između fizičke energije i njenih stimulacija na ljudski organizam koje proizvode psihičke ekvivalente tj. čulne doživljaje (slušni,vizuelni,olfaktivni, gustativni, taktilni,vibrotaktilni itd.)</a:t>
            </a:r>
          </a:p>
          <a:p>
            <a:r>
              <a:rPr lang="sr-Latn-CS" dirty="0" smtClean="0"/>
              <a:t>Organizmi imaju čulna ograničenja i vrše selekciju draži (reaguju samo na određene intenzitete i koncentracije energije)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Senzacije ili oseti (osećaji)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Latn-CS" b="1" dirty="0" smtClean="0"/>
          </a:p>
          <a:p>
            <a:r>
              <a:rPr lang="sr-Latn-CS" b="1" dirty="0" smtClean="0"/>
              <a:t>Oset ili senzacija</a:t>
            </a:r>
            <a:r>
              <a:rPr lang="sr-Latn-CS" dirty="0" smtClean="0"/>
              <a:t> je jednostavni,osnovni čulni utisak koji nastaje stimulacijom receptora</a:t>
            </a:r>
            <a:endParaRPr lang="sr-Latn-CS" b="1" dirty="0" smtClean="0"/>
          </a:p>
          <a:p>
            <a:r>
              <a:rPr lang="sr-Latn-CS" b="1" dirty="0" smtClean="0"/>
              <a:t>Auditivni oseti ,</a:t>
            </a:r>
            <a:r>
              <a:rPr lang="sr-Latn-CS" dirty="0" smtClean="0"/>
              <a:t> na primer,nastaju aktiviranjem receptora za sluh i stvaranjem nervne aktivnosti u nervusu acusticusu i auditivnom centru temporalnog režnja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550" y="2636838"/>
            <a:ext cx="7078663" cy="3990975"/>
            <a:chOff x="553" y="1661"/>
            <a:chExt cx="4459" cy="2514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" y="1684"/>
              <a:ext cx="4400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Rectangle 4"/>
            <p:cNvSpPr>
              <a:spLocks noChangeArrowheads="1"/>
            </p:cNvSpPr>
            <p:nvPr/>
          </p:nvSpPr>
          <p:spPr bwMode="auto">
            <a:xfrm>
              <a:off x="553" y="1661"/>
              <a:ext cx="4459" cy="2507"/>
            </a:xfrm>
            <a:prstGeom prst="rect">
              <a:avLst/>
            </a:prstGeom>
            <a:noFill/>
            <a:ln w="1047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</a:t>
            </a:r>
            <a:r>
              <a:rPr lang="sr-Latn-RS" sz="4000" dirty="0" smtClean="0"/>
              <a:t>set(ljivost) je povezan sa funkcionisanjem  receptora koji fizičku energiju pretvara u nervne impulse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...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850" y="296863"/>
            <a:ext cx="6212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ČULA UKUSA  </a:t>
            </a:r>
            <a:r>
              <a:rPr lang="sr-Latn-R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r-Latn-R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en-US" sz="24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MIRISA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2905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42988" y="4005263"/>
            <a:ext cx="6796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 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6876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188" y="765175"/>
            <a:ext cx="252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ČULO SLUHA</a:t>
            </a:r>
            <a:endParaRPr lang="sr-Latn-CS" sz="2800" b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608513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950" y="4333875"/>
            <a:ext cx="87852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r-Latn-CS" sz="1400" b="0" dirty="0">
              <a:solidFill>
                <a:srgbClr val="000066"/>
              </a:solidFill>
            </a:endParaRPr>
          </a:p>
          <a:p>
            <a:pPr eaLnBrk="0" hangingPunct="0"/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1) </a:t>
            </a:r>
            <a:r>
              <a:rPr lang="en-US" b="0" u="sng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reakcija</a:t>
            </a:r>
            <a:r>
              <a:rPr lang="en-US" b="0" u="sng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u="sng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na</a:t>
            </a:r>
            <a:r>
              <a:rPr lang="en-US" b="0" u="sng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u="sng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zvukove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frekvencije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od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16-20 000 Hz, -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čovek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je 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najosjetljiviji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na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tonove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između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1.000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i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3.000 Hz.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Osetljivost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na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visoke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zvukove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smanjuje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se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sa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starenjem</a:t>
            </a:r>
            <a:r>
              <a:rPr lang="en-US" b="0" dirty="0">
                <a:solidFill>
                  <a:srgbClr val="000066"/>
                </a:solidFill>
                <a:ea typeface="Times New Roman" pitchFamily="18" charset="0"/>
                <a:cs typeface="Comic Sans MS" pitchFamily="66" charset="0"/>
              </a:rPr>
              <a:t>. </a:t>
            </a:r>
            <a:endParaRPr lang="sr-Latn-CS" sz="1400" b="0" dirty="0">
              <a:solidFill>
                <a:srgbClr val="000066"/>
              </a:solidFill>
            </a:endParaRPr>
          </a:p>
          <a:p>
            <a:pPr eaLnBrk="0" hangingPunct="0"/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2) </a:t>
            </a:r>
            <a:r>
              <a:rPr lang="en-US" b="0" u="sng" dirty="0" err="1">
                <a:solidFill>
                  <a:srgbClr val="000066"/>
                </a:solidFill>
                <a:cs typeface="Times New Roman" pitchFamily="18" charset="0"/>
              </a:rPr>
              <a:t>decibeli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–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jačina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zvuka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–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subjektivna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jedinica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šapat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18,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kancelarijska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buka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40, </a:t>
            </a:r>
            <a:r>
              <a:rPr lang="en-US" b="0" dirty="0" err="1">
                <a:solidFill>
                  <a:srgbClr val="000066"/>
                </a:solidFill>
                <a:cs typeface="Times New Roman" pitchFamily="18" charset="0"/>
              </a:rPr>
              <a:t>vika</a:t>
            </a:r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 70) </a:t>
            </a:r>
            <a:endParaRPr lang="sr-Latn-CS" sz="1400" b="0" dirty="0">
              <a:solidFill>
                <a:srgbClr val="000066"/>
              </a:solidFill>
            </a:endParaRPr>
          </a:p>
          <a:p>
            <a:pPr eaLnBrk="0" hangingPunct="0"/>
            <a:r>
              <a:rPr lang="en-US" b="0" dirty="0">
                <a:solidFill>
                  <a:srgbClr val="000066"/>
                </a:solidFill>
                <a:cs typeface="Times New Roman" pitchFamily="18" charset="0"/>
              </a:rPr>
              <a:t>3) </a:t>
            </a:r>
            <a:r>
              <a:rPr lang="sr-Latn-RS" u="sng" dirty="0" smtClean="0">
                <a:solidFill>
                  <a:srgbClr val="000066"/>
                </a:solidFill>
                <a:cs typeface="Times New Roman" pitchFamily="18" charset="0"/>
              </a:rPr>
              <a:t>amplituda-  </a:t>
            </a:r>
            <a:r>
              <a:rPr lang="sr-Latn-RS" dirty="0" smtClean="0">
                <a:solidFill>
                  <a:srgbClr val="000066"/>
                </a:solidFill>
                <a:cs typeface="Times New Roman" pitchFamily="18" charset="0"/>
              </a:rPr>
              <a:t>glasnost </a:t>
            </a:r>
            <a:r>
              <a:rPr lang="sr-Latn-RS" u="sng" dirty="0" smtClean="0">
                <a:solidFill>
                  <a:srgbClr val="000066"/>
                </a:solidFill>
                <a:cs typeface="Times New Roman" pitchFamily="18" charset="0"/>
              </a:rPr>
              <a:t> frekvencija</a:t>
            </a:r>
            <a:r>
              <a:rPr lang="sr-Latn-RS" dirty="0" smtClean="0">
                <a:solidFill>
                  <a:srgbClr val="000066"/>
                </a:solidFill>
                <a:cs typeface="Times New Roman" pitchFamily="18" charset="0"/>
              </a:rPr>
              <a:t>- visina zvuka</a:t>
            </a:r>
            <a:endParaRPr lang="it-IT" sz="2800" b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enzorna integracija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je </a:t>
            </a:r>
            <a:r>
              <a:rPr lang="sr-Latn-RS" dirty="0" smtClean="0"/>
              <a:t>neurobiološka</a:t>
            </a:r>
            <a:r>
              <a:rPr lang="sr-Latn-CS" dirty="0" smtClean="0"/>
              <a:t> aktivnost ili sposobnost mozga da organizuje i integriše osete iz različitih senzornih kanala- “Mozak je aparat za obradu oseta”</a:t>
            </a:r>
          </a:p>
          <a:p>
            <a:r>
              <a:rPr lang="sr-Latn-CS" dirty="0" smtClean="0"/>
              <a:t>Sposobnost senzorne integracije  se raspoređuje na Gausovoj krivoj</a:t>
            </a:r>
          </a:p>
          <a:p>
            <a:r>
              <a:rPr lang="sr-Latn-CS" dirty="0" smtClean="0"/>
              <a:t>Disfunkcija senzorne integracije javlja se najčešće kod dece sa autizmom, pervazivnim razvoj.por.,sa govor. porem.,cereb. paral. m.r.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Disfunkcija senzorne integracije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 smtClean="0"/>
              <a:t>Češća je kod:</a:t>
            </a:r>
          </a:p>
          <a:p>
            <a:pPr>
              <a:buFontTx/>
              <a:buChar char="-"/>
            </a:pPr>
            <a:r>
              <a:rPr lang="sr-Latn-CS" dirty="0" smtClean="0"/>
              <a:t>Dece koja duže borave u instituciji</a:t>
            </a:r>
          </a:p>
          <a:p>
            <a:pPr>
              <a:buFontTx/>
              <a:buChar char="-"/>
            </a:pPr>
            <a:r>
              <a:rPr lang="sr-Latn-CS" dirty="0" smtClean="0"/>
              <a:t>Dece sa poremećajima pažnje i učenja</a:t>
            </a:r>
          </a:p>
          <a:p>
            <a:pPr>
              <a:buFontTx/>
              <a:buChar char="-"/>
            </a:pPr>
            <a:r>
              <a:rPr lang="sr-Latn-CS" dirty="0" smtClean="0"/>
              <a:t>Dečaka  (prema rezultatima nekih istraživanja).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Vezana za govorni i jezički poremećaj: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 </a:t>
            </a:r>
            <a:r>
              <a:rPr lang="en-US" dirty="0" smtClean="0"/>
              <a:t>- </a:t>
            </a:r>
            <a:r>
              <a:rPr lang="sr-Latn-CS" dirty="0" smtClean="0"/>
              <a:t>zaostajanje u razvoju govora i jezika, </a:t>
            </a:r>
            <a:r>
              <a:rPr lang="en-US" dirty="0" smtClean="0"/>
              <a:t> </a:t>
            </a:r>
            <a:r>
              <a:rPr lang="sr-Latn-CS" dirty="0" smtClean="0"/>
              <a:t>disgrafije,disleksije</a:t>
            </a:r>
          </a:p>
          <a:p>
            <a:pPr>
              <a:buNone/>
            </a:pPr>
            <a:r>
              <a:rPr lang="sr-Latn-CS" dirty="0" smtClean="0"/>
              <a:t>-  i za diskalkulije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 </a:t>
            </a:r>
            <a:r>
              <a:rPr lang="sr-Latn-C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Nivo opažanja  </a:t>
            </a:r>
            <a:r>
              <a:rPr lang="sr-Latn-C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(percepcija)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b="1" dirty="0" smtClean="0"/>
              <a:t>Žan Pijaže:</a:t>
            </a:r>
            <a:r>
              <a:rPr lang="sr-Latn-CS" dirty="0" smtClean="0"/>
              <a:t> opažanje je saznavanje o objektima na osnovu njihovog prisustva u čulnom polju ili na osnovu informacija koje dopiru do subjekta posredstvom stimulacija definisanih fizikom</a:t>
            </a:r>
          </a:p>
          <a:p>
            <a:pPr>
              <a:buNone/>
            </a:pPr>
            <a:r>
              <a:rPr lang="sr-Latn-CS" dirty="0" smtClean="0"/>
              <a:t>Nivo oseta podrazumeva fiziološki strukturiran čulni utisak kome se na nivou percepcije pridodaje kognitivni momenat identifikacije objekta i pridavanje značenja tom objektu. Pri tome je važan uticaj prošlog iskustva 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opažanje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</a:t>
            </a:r>
            <a:r>
              <a:rPr lang="x-none" dirty="0" smtClean="0"/>
              <a:t>rethodno iskustvo, ono što smo naučili.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</a:t>
            </a:r>
            <a:r>
              <a:rPr lang="x-none" smtClean="0"/>
              <a:t>o što</a:t>
            </a:r>
            <a:r>
              <a:rPr lang="sr-Latn-RS" dirty="0" smtClean="0"/>
              <a:t> vizuelno</a:t>
            </a:r>
            <a:r>
              <a:rPr lang="x-none" smtClean="0"/>
              <a:t> </a:t>
            </a:r>
            <a:r>
              <a:rPr lang="x-none" dirty="0" smtClean="0"/>
              <a:t>opažamo predmete konstantnim po obliku veličini , boji, u velikoj je meri posledica našeg prethodnog iskustva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</a:t>
            </a:r>
            <a:r>
              <a:rPr lang="x-none" dirty="0" smtClean="0"/>
              <a:t>lepi ljudi koji su nakon operacije očiju, prvi put progledali, prvobitno ne raspoznaju dobro predmete jer nemaju vizuelno iskustvo o njima (imaju taktilno i dr.) i moraju postepeno da ga stiču.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Značaj  opažanja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ikada</a:t>
            </a:r>
            <a:r>
              <a:rPr lang="en-US" dirty="0" smtClean="0"/>
              <a:t>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znamo</a:t>
            </a:r>
            <a:r>
              <a:rPr lang="en-US" dirty="0" smtClean="0"/>
              <a:t> o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okružuje</a:t>
            </a:r>
            <a:r>
              <a:rPr lang="en-US" dirty="0" smtClean="0"/>
              <a:t>, </a:t>
            </a:r>
            <a:r>
              <a:rPr lang="en-US" dirty="0" err="1" smtClean="0"/>
              <a:t>primamo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sr-Latn-CS" dirty="0" smtClean="0"/>
              <a:t> percepcije (opažanja)</a:t>
            </a:r>
          </a:p>
          <a:p>
            <a:pPr eaLnBrk="1" hangingPunct="1"/>
            <a:r>
              <a:rPr lang="en-US" dirty="0" err="1" smtClean="0"/>
              <a:t>Percepcija</a:t>
            </a:r>
            <a:r>
              <a:rPr lang="en-US" dirty="0" smtClean="0"/>
              <a:t> je </a:t>
            </a:r>
            <a:r>
              <a:rPr lang="en-US" dirty="0" err="1" smtClean="0"/>
              <a:t>psihi</a:t>
            </a:r>
            <a:r>
              <a:rPr lang="sr-Latn-RS" dirty="0" smtClean="0"/>
              <a:t>č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 </a:t>
            </a:r>
            <a:r>
              <a:rPr lang="en-US" dirty="0" err="1" smtClean="0"/>
              <a:t>uzimaju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preko njih</a:t>
            </a:r>
            <a:r>
              <a:rPr lang="en-US" dirty="0" smtClean="0"/>
              <a:t> </a:t>
            </a:r>
            <a:r>
              <a:rPr lang="en-US" dirty="0" err="1" smtClean="0"/>
              <a:t>upoznaju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shvataju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r>
              <a:rPr lang="en-US" dirty="0" smtClean="0"/>
              <a:t>.</a:t>
            </a:r>
            <a:endParaRPr lang="sr-Latn-CS" dirty="0" smtClean="0"/>
          </a:p>
          <a:p>
            <a:pPr eaLnBrk="1" hangingPunct="1"/>
            <a:endParaRPr lang="sr-Latn-CS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724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867400" y="4648200"/>
            <a:ext cx="3048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Saznajno funkcionisanje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Saznajna funkcija je jedan aspekt svesnog života koji se teoretski izdvaja od  emocionalnog i konativnog funkcionisanja</a:t>
            </a:r>
            <a:endParaRPr lang="sr-Latn-RS" dirty="0" smtClean="0"/>
          </a:p>
          <a:p>
            <a:r>
              <a:rPr lang="en-US" dirty="0" smtClean="0"/>
              <a:t>Sa</a:t>
            </a:r>
            <a:r>
              <a:rPr lang="sr-Latn-RS" dirty="0" smtClean="0"/>
              <a:t>z</a:t>
            </a:r>
            <a:r>
              <a:rPr lang="en-US" dirty="0" err="1" smtClean="0"/>
              <a:t>nanj</a:t>
            </a:r>
            <a:r>
              <a:rPr lang="sr-Latn-RS" dirty="0" smtClean="0"/>
              <a:t>e je p</a:t>
            </a:r>
            <a:r>
              <a:rPr lang="sr-Latn-CS" dirty="0" smtClean="0"/>
              <a:t>roces tokom koga pojedinac postaje svestan spoljašnje i unutrašnje stvarnosti,dakle stiče znanje o njoj preko opažanja, predstava, pamćenja, učenja, prosuđivanja, zaključivanja i </a:t>
            </a:r>
            <a:r>
              <a:rPr lang="sr-Latn-CS" dirty="0" smtClean="0">
                <a:solidFill>
                  <a:srgbClr val="FF0000"/>
                </a:solidFill>
              </a:rPr>
              <a:t>upotrebom jezika</a:t>
            </a:r>
            <a:endParaRPr lang="sr-Latn-CS" dirty="0" smtClean="0"/>
          </a:p>
          <a:p>
            <a:r>
              <a:rPr lang="sr-Latn-CS" dirty="0" smtClean="0"/>
              <a:t>Nejser: “Kognitivna psihologija odnosi se na sve procese koji omogućavaju da se ulazna senzorna informacija, selekcionira, transformiše, obrađuje, smešta u memoriju i ponovo aktivira i koristi”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Jezik i opažanje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Kada dete tokom razvoja nauči imena pojedinih objekata (receptivna i ekspresivna forma) to utiče na razvoj novog kvaliteta percepcije</a:t>
            </a:r>
          </a:p>
          <a:p>
            <a:r>
              <a:rPr lang="sr-Latn-CS" dirty="0" smtClean="0"/>
              <a:t>Eksperiment Šipinove i Surine , primer stimulativne uloge govora  na opažanje i učenje dece od 13-31 meseca starosti.</a:t>
            </a:r>
          </a:p>
          <a:p>
            <a:pPr>
              <a:buNone/>
            </a:pPr>
            <a:r>
              <a:rPr lang="sr-Latn-CS" dirty="0" smtClean="0"/>
              <a:t>    E grupa:15 pokušaja, K grupa: 38-75 pokušaja (2,5</a:t>
            </a:r>
            <a:r>
              <a:rPr lang="en-US" dirty="0" smtClean="0"/>
              <a:t>-5 </a:t>
            </a:r>
            <a:r>
              <a:rPr lang="en-US" dirty="0" err="1" smtClean="0"/>
              <a:t>puta</a:t>
            </a:r>
            <a:r>
              <a:rPr lang="en-US" dirty="0" smtClean="0"/>
              <a:t> </a:t>
            </a:r>
            <a:r>
              <a:rPr lang="sr-Latn-CS" dirty="0" smtClean="0"/>
              <a:t>više)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Jezik gluvih utiče na njihovo opažanje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Bolje razvijen oralni jezik gluvih ali i njihov znakovni jezik, imaju stimulativnu ulogu kod vizuelnog raspoznavanja oblika predmeta (Djačkov) i brzine vizuelnog opažanja neverbalnog i verbalnog materijala (Doring &amp;Rozenstain).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Opažanje 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Auditivno opažanje je temelj formiranja govora i jezika prirodnim putem. Tek razvojno kasnije vizuelno opažanje postaje osnov za razvoj čitanja i pisanja.</a:t>
            </a:r>
          </a:p>
          <a:p>
            <a:r>
              <a:rPr lang="sr-Latn-CS" dirty="0" smtClean="0"/>
              <a:t>Deficitna auditivna percepcija gluvih i nagluvih dovodi do krupnih deficita u razvoju njihovog govora i jezika.</a:t>
            </a:r>
          </a:p>
          <a:p>
            <a:r>
              <a:rPr lang="sr-Latn-CS" dirty="0" smtClean="0"/>
              <a:t>Neke reči zasnovane  na vizuelnoj percepciji </a:t>
            </a:r>
            <a:r>
              <a:rPr lang="en-US" dirty="0" smtClean="0"/>
              <a:t>(</a:t>
            </a:r>
            <a:r>
              <a:rPr lang="en-US" dirty="0" err="1" smtClean="0"/>
              <a:t>napisane</a:t>
            </a:r>
            <a:r>
              <a:rPr lang="en-US" dirty="0" smtClean="0"/>
              <a:t> re</a:t>
            </a:r>
            <a:r>
              <a:rPr lang="sr-Latn-RS" dirty="0" smtClean="0"/>
              <a:t>č</a:t>
            </a:r>
            <a:r>
              <a:rPr lang="en-US" dirty="0" err="1" smtClean="0"/>
              <a:t>i</a:t>
            </a:r>
            <a:r>
              <a:rPr lang="sr-Latn-RS" dirty="0" smtClean="0"/>
              <a:t>)</a:t>
            </a:r>
            <a:r>
              <a:rPr lang="sr-Latn-CS" dirty="0" smtClean="0"/>
              <a:t>nemaju dovoljno jasno i precizno denotativno značenje za gluvog (npr.muzika, džez)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Vizuelno opažanje 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Nedostatak vizuelne percepcije kod slepih utiče na njihov jezik i razumevanje značenja</a:t>
            </a:r>
          </a:p>
          <a:p>
            <a:pPr>
              <a:buNone/>
            </a:pPr>
            <a:r>
              <a:rPr lang="sr-Latn-CS" dirty="0" smtClean="0"/>
              <a:t>    pojedinih reči. </a:t>
            </a:r>
            <a:r>
              <a:rPr lang="sr-Latn-CS" dirty="0" smtClean="0">
                <a:solidFill>
                  <a:srgbClr val="FF0000"/>
                </a:solidFill>
              </a:rPr>
              <a:t>Verbalizmi</a:t>
            </a:r>
            <a:r>
              <a:rPr lang="sr-Latn-CS" dirty="0" smtClean="0"/>
              <a:t> kod slepih su reči kojima nedostaje precizna denotativna signifikacija. To su reči iz njihovog jezičkog repertoara sa nedovoljno jasnim i preciznim značenjem jer ono je zasnovano na vizuelnoj percepciji (npr. reči :  boja,nijansa,mesec, planina)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Nivo predstava </a:t>
            </a: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Predstave su mentalne “kopije” ili slike objekata razvijene na osnovu prošlog iskustva. One su manje jasne i manje detaljne od originalnih percepata </a:t>
            </a:r>
            <a:endParaRPr lang="sr-Latn-CS" dirty="0" smtClean="0"/>
          </a:p>
          <a:p>
            <a:r>
              <a:rPr lang="sr-Latn-CS" dirty="0" smtClean="0"/>
              <a:t>I</a:t>
            </a:r>
            <a:r>
              <a:rPr lang="sr-Latn-CS" dirty="0" smtClean="0"/>
              <a:t>zuzetak </a:t>
            </a:r>
            <a:r>
              <a:rPr lang="sr-Latn-CS" dirty="0" smtClean="0"/>
              <a:t>su ejdetske slike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kopije</a:t>
            </a:r>
            <a:r>
              <a:rPr lang="en-US" dirty="0" smtClean="0"/>
              <a:t> </a:t>
            </a:r>
            <a:r>
              <a:rPr lang="sr-Latn-RS" dirty="0" smtClean="0"/>
              <a:t>percepata </a:t>
            </a:r>
            <a:r>
              <a:rPr lang="en-US" dirty="0" smtClean="0"/>
              <a:t>u </a:t>
            </a:r>
            <a:r>
              <a:rPr lang="en-US" dirty="0" err="1" smtClean="0"/>
              <a:t>doslovnom</a:t>
            </a:r>
            <a:r>
              <a:rPr lang="en-US" dirty="0" smtClean="0"/>
              <a:t> </a:t>
            </a:r>
            <a:r>
              <a:rPr lang="en-US" dirty="0" err="1" smtClean="0"/>
              <a:t>smislu</a:t>
            </a:r>
            <a:r>
              <a:rPr lang="sr-Latn-CS" dirty="0" smtClean="0"/>
              <a:t> </a:t>
            </a:r>
            <a:r>
              <a:rPr lang="sr-Latn-CS" dirty="0" smtClean="0"/>
              <a:t>(hipermnezija nasuprot amneziji).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Nivo pamćenja i učenja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>
                <a:solidFill>
                  <a:srgbClr val="FF0000"/>
                </a:solidFill>
              </a:rPr>
              <a:t>Pamćenje</a:t>
            </a:r>
            <a:r>
              <a:rPr lang="sr-Latn-CS" dirty="0" smtClean="0"/>
              <a:t> je čuvanje i skladištenje informacija koja se mogu evocirati i koristiti.</a:t>
            </a:r>
          </a:p>
          <a:p>
            <a:r>
              <a:rPr lang="sr-Latn-CS" dirty="0" smtClean="0"/>
              <a:t>Pamćenje je uslov za usvajanje govora i jezika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Učenje</a:t>
            </a:r>
            <a:r>
              <a:rPr lang="sr-Latn-CS" dirty="0" smtClean="0"/>
              <a:t> je kognitivni proces  putem koga nastaje relativno trajna promena čiji rezultat su nove navike, znanja i veštine</a:t>
            </a:r>
            <a:endParaRPr lang="en-US" dirty="0" smtClean="0"/>
          </a:p>
          <a:p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repertoar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,</a:t>
            </a:r>
            <a:r>
              <a:rPr lang="sr-Latn-C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sticanja</a:t>
            </a:r>
            <a:r>
              <a:rPr lang="en-US" dirty="0" smtClean="0"/>
              <a:t> </a:t>
            </a:r>
            <a:r>
              <a:rPr lang="en-US" dirty="0" err="1" smtClean="0"/>
              <a:t>higijenskih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</a:t>
            </a:r>
            <a:r>
              <a:rPr lang="en-US" dirty="0" err="1" smtClean="0"/>
              <a:t>navika</a:t>
            </a:r>
            <a:r>
              <a:rPr lang="en-US" dirty="0" smtClean="0"/>
              <a:t> do </a:t>
            </a:r>
            <a:r>
              <a:rPr lang="en-US" dirty="0" err="1" smtClean="0"/>
              <a:t>školskih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u </a:t>
            </a:r>
            <a:r>
              <a:rPr lang="en-US" dirty="0" err="1" smtClean="0"/>
              <a:t>međuljudskim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endParaRPr lang="sr-Latn-C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Pamćenje</a:t>
            </a:r>
            <a:r>
              <a:rPr lang="en-US" dirty="0" smtClean="0"/>
              <a:t> </a:t>
            </a:r>
            <a:r>
              <a:rPr lang="sr-Latn-RS" dirty="0" smtClean="0"/>
              <a:t>i učenje</a:t>
            </a:r>
            <a:endParaRPr lang="en-US" dirty="0" smtClean="0"/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Pamćenje (i zaboravljanje)su sastavni deo procesa učenja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r>
              <a:rPr lang="en-US" dirty="0" err="1" smtClean="0"/>
              <a:t>Učenje</a:t>
            </a:r>
            <a:r>
              <a:rPr lang="en-US" dirty="0" smtClean="0"/>
              <a:t> </a:t>
            </a:r>
            <a:r>
              <a:rPr lang="en-US" dirty="0" err="1" smtClean="0"/>
              <a:t>prethodi</a:t>
            </a:r>
            <a:r>
              <a:rPr lang="en-US" dirty="0" smtClean="0"/>
              <a:t> </a:t>
            </a:r>
            <a:r>
              <a:rPr lang="en-US" dirty="0" err="1" smtClean="0"/>
              <a:t>pamćenju</a:t>
            </a:r>
            <a:r>
              <a:rPr lang="en-US" dirty="0" smtClean="0"/>
              <a:t> </a:t>
            </a:r>
            <a:r>
              <a:rPr lang="sr-Latn-RS" dirty="0" smtClean="0"/>
              <a:t>.Pamćenje se m</a:t>
            </a:r>
            <a:r>
              <a:rPr lang="en-US" dirty="0" err="1" smtClean="0"/>
              <a:t>ože</a:t>
            </a:r>
            <a:r>
              <a:rPr lang="en-US" dirty="0" smtClean="0"/>
              <a:t>  </a:t>
            </a:r>
            <a:r>
              <a:rPr lang="en-US" dirty="0" err="1" smtClean="0"/>
              <a:t>definisati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onoga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učenjem</a:t>
            </a:r>
            <a:r>
              <a:rPr lang="en-US" dirty="0" smtClean="0"/>
              <a:t> </a:t>
            </a:r>
            <a:r>
              <a:rPr lang="en-US" dirty="0" err="1" smtClean="0"/>
              <a:t>stečeno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Pamćenje</a:t>
            </a:r>
            <a:r>
              <a:rPr lang="en-US" dirty="0" smtClean="0"/>
              <a:t> je </a:t>
            </a:r>
            <a:r>
              <a:rPr lang="en-US" dirty="0" err="1" smtClean="0"/>
              <a:t>tesno</a:t>
            </a:r>
            <a:r>
              <a:rPr lang="en-US" dirty="0" smtClean="0"/>
              <a:t> </a:t>
            </a:r>
            <a:r>
              <a:rPr lang="en-US" dirty="0" err="1" smtClean="0"/>
              <a:t>povezano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opažanjem</a:t>
            </a:r>
            <a:r>
              <a:rPr lang="en-US" dirty="0" smtClean="0"/>
              <a:t>, </a:t>
            </a:r>
            <a:r>
              <a:rPr lang="en-US" dirty="0" err="1" smtClean="0"/>
              <a:t>učenjem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mišljenjem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0825" y="476250"/>
            <a:ext cx="8675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2400" dirty="0">
                <a:latin typeface="Calibri" pitchFamily="34" charset="0"/>
              </a:rPr>
              <a:t> </a:t>
            </a:r>
            <a:r>
              <a:rPr lang="sr-Latn-RS" sz="2400" dirty="0" smtClean="0">
                <a:latin typeface="Calibri" pitchFamily="34" charset="0"/>
              </a:rPr>
              <a:t>učenje 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Učenje je relativno trajna promena individue koja se dešava na planu doživljavanja i aktivnosti a rezultat je prethodnog iskustva i aktivnosti.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46500"/>
            <a:ext cx="3886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477000" y="3657600"/>
            <a:ext cx="685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sr-Latn-CS" sz="3200" smtClean="0"/>
              <a:t>Neurološka osnova pamćenja</a:t>
            </a:r>
            <a:endParaRPr lang="en-US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z="2400" smtClean="0">
                <a:solidFill>
                  <a:schemeClr val="tx2"/>
                </a:solidFill>
              </a:rPr>
              <a:t>ENGRAMI- promene u nervnom sistemu nastale pamćenjem</a:t>
            </a:r>
          </a:p>
          <a:p>
            <a:pPr eaLnBrk="1" hangingPunct="1">
              <a:buFont typeface="Wingdings" pitchFamily="2" charset="2"/>
              <a:buNone/>
            </a:pPr>
            <a:endParaRPr lang="sr-Latn-CS" sz="24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r-Latn-CS" sz="2400" smtClean="0">
                <a:solidFill>
                  <a:schemeClr val="tx2"/>
                </a:solidFill>
              </a:rPr>
              <a:t>Lurija: očuvanost memorijskog traga vezana je za promenu  tj. Povećanje sadržaja  dezoksiribonukleinske i ribonukleinske kiseline , DNK i RNK</a:t>
            </a:r>
          </a:p>
          <a:p>
            <a:pPr eaLnBrk="1" hangingPunct="1">
              <a:buFont typeface="Wingdings" pitchFamily="2" charset="2"/>
              <a:buNone/>
            </a:pPr>
            <a:r>
              <a:rPr lang="sr-Latn-CS" sz="2400" smtClean="0">
                <a:solidFill>
                  <a:schemeClr val="tx2"/>
                </a:solidFill>
              </a:rPr>
              <a:t>Molekuli RNK –DNK u jedrima neuronskih ćelija su nosioci  pamćenja i presudni u nasleđivanju</a:t>
            </a:r>
            <a:endParaRPr lang="en-US" sz="2400" smtClean="0">
              <a:solidFill>
                <a:schemeClr val="tx2"/>
              </a:solidFill>
            </a:endParaRP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95750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105400" y="40386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Neposredno</a:t>
            </a:r>
            <a:r>
              <a:rPr lang="en-US" dirty="0" smtClean="0"/>
              <a:t> (</a:t>
            </a:r>
            <a:r>
              <a:rPr lang="en-US" dirty="0" err="1" smtClean="0"/>
              <a:t>kratkotrajno</a:t>
            </a:r>
            <a:r>
              <a:rPr lang="en-US" dirty="0" smtClean="0"/>
              <a:t>)</a:t>
            </a:r>
            <a:r>
              <a:rPr lang="en-US" dirty="0" err="1" smtClean="0"/>
              <a:t>pam</a:t>
            </a:r>
            <a:r>
              <a:rPr lang="sr-Latn-CS" dirty="0" smtClean="0"/>
              <a:t>ć</a:t>
            </a:r>
            <a:r>
              <a:rPr lang="en-US" dirty="0" err="1" smtClean="0"/>
              <a:t>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 jeste uslov za odvijanje :</a:t>
            </a:r>
          </a:p>
          <a:p>
            <a:pPr>
              <a:buNone/>
            </a:pPr>
            <a:r>
              <a:rPr lang="sr-Latn-CS" dirty="0" smtClean="0"/>
              <a:t>-konverzacije,</a:t>
            </a:r>
          </a:p>
          <a:p>
            <a:pPr>
              <a:buNone/>
            </a:pPr>
            <a:r>
              <a:rPr lang="sr-Latn-CS" dirty="0" smtClean="0"/>
              <a:t>-čitanja</a:t>
            </a:r>
          </a:p>
          <a:p>
            <a:pPr>
              <a:buNone/>
            </a:pPr>
            <a:r>
              <a:rPr lang="sr-Latn-CS" dirty="0" smtClean="0"/>
              <a:t>-pisanja</a:t>
            </a:r>
          </a:p>
          <a:p>
            <a:pPr>
              <a:buNone/>
            </a:pPr>
            <a:r>
              <a:rPr lang="sr-Latn-CS" dirty="0" smtClean="0"/>
              <a:t>    Da bi se rečenica pošiljaoca mogla doslovno upamtiti kod primaoca, mora imati optimalnu dužinu preko koje nije moguće upamtiti sadržaj 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Relacija jezika kao saznajne funkcije sa drugim saznajnim funkcijama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Jezik utiče na druge saznajne sposobnosti (opažanje, pamćenje, mišljenje)</a:t>
            </a:r>
          </a:p>
          <a:p>
            <a:r>
              <a:rPr lang="sr-Latn-CS" dirty="0" smtClean="0"/>
              <a:t>Saznajne sposobnosti (npr. pamćenje) utiču na jezik kojim se služimo</a:t>
            </a:r>
          </a:p>
          <a:p>
            <a:r>
              <a:rPr lang="sr-Latn-CS" dirty="0" smtClean="0"/>
              <a:t>Postoji interaktivno dejstvo i menjanje njihove uloge i mesta tokom ontogeneze u ukupnoj mentalnoj organizaciji (Vigotski).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Dugoročno pamćenje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Latn-CS" dirty="0" smtClean="0"/>
              <a:t>Motorne, perceptivne i simboličke šeme u kojima je prethodno izvršena  selekcija obrada i povezivanje sa postojećim znanjem mogu se aktivirati i koristiti  nakon protoka određenog vremena.</a:t>
            </a:r>
          </a:p>
          <a:p>
            <a:pPr>
              <a:buNone/>
            </a:pPr>
            <a:r>
              <a:rPr lang="sr-Latn-CS" dirty="0" smtClean="0"/>
              <a:t>Dugoročno pamćenje verbalnih sadržaja značajno je za školsko učenje, obrazovanje, socijalizaciju itd.</a:t>
            </a:r>
          </a:p>
          <a:p>
            <a:pPr>
              <a:buNone/>
            </a:pPr>
            <a:r>
              <a:rPr lang="sr-Latn-CS" dirty="0" smtClean="0"/>
              <a:t>Dugoročno pamćenje može biti semantičko i epizodno 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smtClean="0">
                <a:latin typeface="Arial" charset="0"/>
                <a:cs typeface="Arial" charset="0"/>
              </a:rPr>
              <a:t>Vrste dugoročnog pamćenja</a:t>
            </a:r>
            <a:endParaRPr lang="en-US" sz="4000" smtClean="0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856663" cy="5327650"/>
          </a:xfrm>
        </p:spPr>
        <p:txBody>
          <a:bodyPr/>
          <a:lstStyle/>
          <a:p>
            <a:pPr eaLnBrk="1" hangingPunct="1"/>
            <a:r>
              <a:rPr lang="sl-SI" b="1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b="1" smtClean="0">
                <a:solidFill>
                  <a:schemeClr val="tx2"/>
                </a:solidFill>
                <a:latin typeface="Arial" charset="0"/>
                <a:cs typeface="Arial" charset="0"/>
              </a:rPr>
              <a:t>emantičko-</a:t>
            </a:r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smtClean="0">
                <a:solidFill>
                  <a:schemeClr val="tx2"/>
                </a:solidFill>
                <a:latin typeface="Arial" charset="0"/>
                <a:cs typeface="Arial" charset="0"/>
              </a:rPr>
              <a:t>pamćenje osnovnog</a:t>
            </a:r>
            <a:r>
              <a:rPr lang="sl-SI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značenj</a:t>
            </a:r>
            <a:r>
              <a:rPr lang="sr-Latn-CS" smtClean="0">
                <a:solidFill>
                  <a:schemeClr val="tx2"/>
                </a:solidFill>
                <a:latin typeface="Arial" charset="0"/>
                <a:cs typeface="Arial" charset="0"/>
              </a:rPr>
              <a:t>a, sadrži trajna znanja o svetu,činjenice, pojmove...</a:t>
            </a:r>
            <a:endParaRPr lang="en-GB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sl-SI" b="1" smtClean="0">
                <a:solidFill>
                  <a:schemeClr val="tx2"/>
                </a:solidFill>
                <a:latin typeface="Arial" charset="0"/>
              </a:rPr>
              <a:t>Epizodno- </a:t>
            </a:r>
            <a:r>
              <a:rPr lang="sl-SI" smtClean="0">
                <a:solidFill>
                  <a:schemeClr val="tx2"/>
                </a:solidFill>
                <a:latin typeface="Arial" charset="0"/>
                <a:cs typeface="Arial" charset="0"/>
              </a:rPr>
              <a:t>pamćenje detalja,specifične informacije o specifičnim događajima</a:t>
            </a:r>
            <a:endParaRPr lang="en-US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chemeClr val="tx2"/>
                </a:solidFill>
                <a:latin typeface="Arial" charset="0"/>
                <a:cs typeface="Arial" charset="0"/>
              </a:rPr>
              <a:t>Proceduraln</a:t>
            </a:r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o</a:t>
            </a:r>
            <a:r>
              <a:rPr lang="en-US" b="1" smtClean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  pamćenje motornih procedura npr. vožnja automobila.</a:t>
            </a:r>
            <a:endParaRPr lang="sr-Latn-CS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Uticaj jezika na pamćenje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smtClean="0"/>
              <a:t>Karmajkl i sar.</a:t>
            </a:r>
            <a:r>
              <a:rPr lang="sr-Latn-CS" dirty="0" smtClean="0"/>
              <a:t> izveli klasičnu studiju o utucaju jezika na pamćenje neverbalnog materijala koja je pokazala da verbalno označavanje poboljšava upamćivanje neverbalnog materijala ali da tačnost reprodukcije može da varira u zavisnosti od variranja verbalne oznake. Verbalna oznaka može da iskrivi sećanje.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Bartlet (1932)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 </a:t>
            </a:r>
          </a:p>
          <a:p>
            <a:pPr>
              <a:buNone/>
            </a:pPr>
            <a:r>
              <a:rPr lang="sr-Latn-CS" dirty="0" smtClean="0"/>
              <a:t>  Eksperimentalno dokazao da jezik utiče na pamćenje</a:t>
            </a:r>
          </a:p>
          <a:p>
            <a:pPr>
              <a:buNone/>
            </a:pPr>
            <a:r>
              <a:rPr lang="sr-Latn-CS" dirty="0" smtClean="0"/>
              <a:t>  Izvršio podelu subjekata istraživanja prema sredstvima koja koriste za pamćenje na:</a:t>
            </a:r>
          </a:p>
          <a:p>
            <a:pPr>
              <a:buNone/>
            </a:pPr>
            <a:r>
              <a:rPr lang="sr-Latn-CS" dirty="0" smtClean="0"/>
              <a:t>  1.  vokalizere – pamćenje zasnovano na jeziku  </a:t>
            </a:r>
          </a:p>
          <a:p>
            <a:pPr>
              <a:buNone/>
            </a:pPr>
            <a:r>
              <a:rPr lang="sr-Latn-CS" dirty="0" smtClean="0"/>
              <a:t>  2. vizualizere-  pamćenje zasnovano na vizualiz.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Eksperimenti sa gluvima i čujućima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  Pokazali su pozitivnu ulogu verbalnog označavanja za upamćivanje neverbalnog materijala i kod čujućih i kod gluvih (koji ga manje koriste) kao i pozitivnu ulogu gestovnog označavanja za upamćivanje kod gluvih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Autori: Bler, Bebko i Mekinon, Rozanova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-147082"/>
            <a:ext cx="817245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0" dirty="0" smtClean="0">
                <a:solidFill>
                  <a:srgbClr val="000066"/>
                </a:solidFill>
              </a:rPr>
              <a:t>POREMEĆAJI</a:t>
            </a:r>
            <a:r>
              <a:rPr lang="sr-Latn-RS" sz="2400" dirty="0" smtClean="0">
                <a:solidFill>
                  <a:srgbClr val="000066"/>
                </a:solidFill>
              </a:rPr>
              <a:t> PAMĆENJA</a:t>
            </a:r>
            <a:endParaRPr lang="it-IT" sz="2400" b="0" dirty="0">
              <a:solidFill>
                <a:srgbClr val="000066"/>
              </a:solidFill>
            </a:endParaRPr>
          </a:p>
          <a:p>
            <a:pPr algn="ctr"/>
            <a:endParaRPr lang="sr-Latn-CS" sz="2400" b="0" dirty="0">
              <a:solidFill>
                <a:srgbClr val="000066"/>
              </a:solidFill>
            </a:endParaRPr>
          </a:p>
          <a:p>
            <a:pPr algn="ctr"/>
            <a:r>
              <a:rPr lang="it-IT" sz="2400" dirty="0">
                <a:solidFill>
                  <a:srgbClr val="000066"/>
                </a:solidFill>
              </a:rPr>
              <a:t>(A-, grčki “bez”; </a:t>
            </a:r>
            <a:r>
              <a:rPr lang="sr-Latn-RS" sz="2400" dirty="0" smtClean="0">
                <a:solidFill>
                  <a:srgbClr val="000066"/>
                </a:solidFill>
              </a:rPr>
              <a:t>mnezia</a:t>
            </a:r>
            <a:r>
              <a:rPr lang="it-IT" sz="2400" dirty="0" smtClean="0">
                <a:solidFill>
                  <a:srgbClr val="000066"/>
                </a:solidFill>
              </a:rPr>
              <a:t> “</a:t>
            </a:r>
            <a:r>
              <a:rPr lang="sr-Latn-RS" sz="2400" dirty="0" smtClean="0">
                <a:solidFill>
                  <a:srgbClr val="000066"/>
                </a:solidFill>
              </a:rPr>
              <a:t>sećanje</a:t>
            </a:r>
            <a:r>
              <a:rPr lang="it-IT" sz="2400" dirty="0" smtClean="0">
                <a:solidFill>
                  <a:srgbClr val="000066"/>
                </a:solidFill>
              </a:rPr>
              <a:t>”; </a:t>
            </a:r>
            <a:r>
              <a:rPr lang="sr-Latn-RS" sz="2400" dirty="0" smtClean="0">
                <a:solidFill>
                  <a:srgbClr val="000066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mnezija </a:t>
            </a:r>
          </a:p>
          <a:p>
            <a:pPr algn="ctr"/>
            <a:endParaRPr lang="sr-Latn-R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</a:rPr>
              <a:t>ubitak pamćenja može biti organskog porekla usled oštećenja CNS-a ili staračkih promena ali može biti i psihogen npr. usled neke psihičke traume </a:t>
            </a:r>
          </a:p>
          <a:p>
            <a:pPr algn="ctr"/>
            <a:endParaRPr lang="sr-Latn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</a:rPr>
              <a:t>azlikuje se:</a:t>
            </a:r>
          </a:p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</a:rPr>
              <a:t> 1. </a:t>
            </a:r>
            <a: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anterogradna amnezija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–gubitak sećanja na sadržaje koji su se dogodili nakon traume ili bolesti</a:t>
            </a:r>
          </a:p>
          <a:p>
            <a:pPr algn="ctr"/>
            <a:endParaRPr lang="sr-Latn-R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r-Latn-RS" sz="2400" dirty="0" smtClean="0"/>
              <a:t>2.</a:t>
            </a:r>
            <a: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retrogradna amnezija</a:t>
            </a:r>
            <a:r>
              <a:rPr lang="sr-Latn-RS" sz="2400" dirty="0" smtClean="0"/>
              <a:t>- gubitak sećanja na događaje i sadržaje pre nastupa šoka ili bolesti tj. pre gubitka pamćenja</a:t>
            </a:r>
            <a:endParaRPr lang="sr-Latn-R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sr-Latn-RS" sz="24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sr-Latn-R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sr-Latn-RS" sz="24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sr-Latn-CS" sz="2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Nivo simbolizacije</a:t>
            </a: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Simbolizacija je sposobnost usvajanja znakova ili simbola i njihovog korišćenja za reprezentovanje iskustva.</a:t>
            </a:r>
          </a:p>
          <a:p>
            <a:r>
              <a:rPr lang="sr-Latn-CS" dirty="0" smtClean="0"/>
              <a:t>Simbolima se kodira iskustvo pa sami simboli služe kao reprezenti tog iskustva</a:t>
            </a:r>
          </a:p>
          <a:p>
            <a:r>
              <a:rPr lang="sr-Latn-CS" dirty="0" smtClean="0"/>
              <a:t>Tokom mišljenja čovek manipuliše simbolima, tako obavljajući složene mentalne operacije.</a:t>
            </a:r>
          </a:p>
          <a:p>
            <a:r>
              <a:rPr lang="sr-Latn-CS" dirty="0" smtClean="0"/>
              <a:t>Simboli mogu biti ikonički ili jezički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Jezička simbolizacija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Jezička simbolizacija je mentalni proces sticanja,stvaranja i korišćenja jezičkih simbola koji služe za šifriranje (kodiranje ) iskustva.</a:t>
            </a:r>
          </a:p>
          <a:p>
            <a:r>
              <a:rPr lang="sr-Latn-CS" dirty="0" smtClean="0"/>
              <a:t>Najčešći vid simbolizacije koji koristi čovek jeste jezička simbolizacija.</a:t>
            </a:r>
          </a:p>
          <a:p>
            <a:r>
              <a:rPr lang="sr-Latn-CS" dirty="0" smtClean="0"/>
              <a:t>Reč se smatra najsavršenijim i najapstraktnijim simbolom.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Razvojni put jezičke simbolizacije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Prve reči koje dete izgovara imaju voljno-afektivnu usmerenost ka objektu bez učešća intelektualnih činilaca (“mama” –daj da jedem,presvuci me, dođi ovamo).</a:t>
            </a:r>
          </a:p>
          <a:p>
            <a:r>
              <a:rPr lang="sr-Latn-CS" dirty="0" smtClean="0"/>
              <a:t>U početku veza između reči i objekta nije simbolička već više odražava neko svojstvo objekta</a:t>
            </a:r>
          </a:p>
          <a:p>
            <a:r>
              <a:rPr lang="sr-Latn-CS" dirty="0" smtClean="0"/>
              <a:t>Valon: reč je dugo za dete atribut predmeta</a:t>
            </a:r>
          </a:p>
          <a:p>
            <a:r>
              <a:rPr lang="sr-Latn-CS" dirty="0" smtClean="0"/>
              <a:t>Vigotski: Tek na uzrastu od 2g. govor (reč) se povezuje sa objektom na simbolički način.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Znakovna</a:t>
            </a:r>
            <a:r>
              <a:rPr lang="en-US" dirty="0" smtClean="0"/>
              <a:t> (</a:t>
            </a:r>
            <a:r>
              <a:rPr lang="en-US" dirty="0" err="1" smtClean="0"/>
              <a:t>gestovna</a:t>
            </a:r>
            <a:r>
              <a:rPr lang="en-US" dirty="0" smtClean="0"/>
              <a:t>) </a:t>
            </a:r>
            <a:r>
              <a:rPr lang="en-US" dirty="0" err="1" smtClean="0"/>
              <a:t>simbolizacija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slu</a:t>
            </a:r>
            <a:r>
              <a:rPr lang="sr-Latn-RS" dirty="0" smtClean="0"/>
              <a:t>šnim deficitom prirodno se razvija gestovna odnosno znakovna simbolizacija</a:t>
            </a:r>
          </a:p>
          <a:p>
            <a:r>
              <a:rPr lang="sr-Latn-RS" dirty="0" smtClean="0"/>
              <a:t>Znakovni jezik , daktilologija (manuelna komunikacija)</a:t>
            </a:r>
          </a:p>
          <a:p>
            <a:r>
              <a:rPr lang="sr-Latn-RS" dirty="0" smtClean="0"/>
              <a:t>Iako je ovaj sistem znakova konkretan i pojednostavljen, ako se uporedi sa rečima, on pomaže razvoj simbolizacije kod gluvih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Majklbastov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Majklbast je predložio model hijerarhije kognitivnog iskustva koji polazi od senzacija, preko percepata,predstava,simbola do pojmova, dakle prelazi </a:t>
            </a:r>
            <a:r>
              <a:rPr lang="en-US" dirty="0" err="1" smtClean="0"/>
              <a:t>petostepeni</a:t>
            </a:r>
            <a:r>
              <a:rPr lang="en-US" dirty="0" smtClean="0"/>
              <a:t> </a:t>
            </a:r>
            <a:r>
              <a:rPr lang="sr-Latn-CS" dirty="0" smtClean="0"/>
              <a:t>put od konkretnog do apstraktnog.</a:t>
            </a:r>
          </a:p>
          <a:p>
            <a:r>
              <a:rPr lang="sr-Latn-CS" dirty="0" smtClean="0"/>
              <a:t>Ovaj model on smatra veoma korisnim za studiranje senzorne deprivacije kao i za izučavanje jezika i jezičke patologije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Simbolička ili semiotička stvarnost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 </a:t>
            </a:r>
            <a:r>
              <a:rPr lang="sr-Latn-CS" b="1" dirty="0" smtClean="0"/>
              <a:t>Ivić Ivan: </a:t>
            </a:r>
            <a:r>
              <a:rPr lang="sr-Latn-CS" dirty="0" smtClean="0"/>
              <a:t>čovek stvara semiotičku stvarnost,svet simboličkih proizvoda kao što su umotvorine, rukotvorine,nauka, umetnost, religija, mitovi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Nivo konceptualizacije</a:t>
            </a: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Formiranje pojmova (koncepata) je najsloženija mentalna funkcija a pojam najsloženiji  produkt koji koristimo u misaonim operacijama.</a:t>
            </a:r>
          </a:p>
          <a:p>
            <a:r>
              <a:rPr lang="sr-Latn-CS" dirty="0" smtClean="0"/>
              <a:t>Vigotski : “Reč služi kao apstraktni znak ili simbol oko koga se razvija pojam”</a:t>
            </a:r>
          </a:p>
          <a:p>
            <a:pPr>
              <a:buNone/>
            </a:pPr>
            <a:r>
              <a:rPr lang="sr-Latn-CS" dirty="0" smtClean="0"/>
              <a:t>Faze razvoja pojma:1.sinkretički pojam,2.komp- leksivni pojam(pseudopojam)3.pravi pojam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onceptualizacija kod gluvih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roblemi zamene objekta znakom , kasnije rečju (simbolizacija)su osnova konceptualizacije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pr. subtest  “šifra” – slabiji rezultati</a:t>
            </a:r>
          </a:p>
          <a:p>
            <a:r>
              <a:rPr lang="sr-Latn-RS" dirty="0" smtClean="0"/>
              <a:t>Reči su apstraktniji simboli pomoću kojih se vrši konceptualizacija (apstrahovanje, uopštavanje i sl.) ali postoji problem usvajanja njihovog značenja naročito prenosnog i proširenog značenja kod gluvih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Uloga jezika (različite teorije)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Moskovska škola ( Ivanov,Smolenski,Vigotski) ističe ogromnu ulogu jezika u prelasku sa nižih na više mentalne delatnosti</a:t>
            </a:r>
          </a:p>
          <a:p>
            <a:r>
              <a:rPr lang="sr-Latn-CS" dirty="0" smtClean="0"/>
              <a:t>Ženevska škola (Pijaže, Sinklar) jezik ima drugo -stepeni značaj u razvoju viših mentalnih sposobn.</a:t>
            </a:r>
          </a:p>
          <a:p>
            <a:r>
              <a:rPr lang="sr-Latn-CS" dirty="0" smtClean="0"/>
              <a:t>Bruner istakao ulogu govora za razvoj mišljenja  (konzervacija uspešnija uz verbalizaciju)</a:t>
            </a:r>
          </a:p>
          <a:p>
            <a:r>
              <a:rPr lang="sr-Latn-CS" dirty="0" smtClean="0"/>
              <a:t>Frojd istakao ulogu govora i reči za razvoj svesti i Ega kao i za prevođenje nesvesnih sadržaja u svest.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Majklbastovo shvatanje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 osnovi modela kao prvi bazični sloj nalazi se senzacija. Senzacija je po složenosti najniži i najkonkretniji oblik iskustva ali ako se on ošteti kao izvor</a:t>
            </a:r>
            <a:r>
              <a:rPr lang="en-US" dirty="0" smtClean="0"/>
              <a:t> </a:t>
            </a:r>
            <a:r>
              <a:rPr lang="sr-Latn-CS" dirty="0" smtClean="0"/>
              <a:t>onda se svaki sledeći, viši nivo</a:t>
            </a:r>
            <a:r>
              <a:rPr lang="en-US" dirty="0" smtClean="0"/>
              <a:t> </a:t>
            </a:r>
            <a:r>
              <a:rPr lang="sr-Latn-RS" dirty="0" smtClean="0"/>
              <a:t>ili sloj</a:t>
            </a:r>
            <a:r>
              <a:rPr lang="en-US" dirty="0" smtClean="0"/>
              <a:t> </a:t>
            </a:r>
            <a:r>
              <a:rPr lang="sr-Latn-RS" dirty="0" smtClean="0"/>
              <a:t>iskustva u hijerarhiji</a:t>
            </a:r>
            <a:r>
              <a:rPr lang="en-US" dirty="0" smtClean="0"/>
              <a:t>,</a:t>
            </a:r>
            <a:r>
              <a:rPr lang="sr-Latn-CS" dirty="0" smtClean="0"/>
              <a:t> sve do najapstraktnijeg</a:t>
            </a:r>
            <a:r>
              <a:rPr lang="en-US" dirty="0" smtClean="0"/>
              <a:t>,</a:t>
            </a:r>
            <a:r>
              <a:rPr lang="sr-Latn-CS" dirty="0" smtClean="0"/>
              <a:t> takođe oštećuje i menja.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Šestostepena hijerarhija saznajnog iskustva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CS" dirty="0" smtClean="0"/>
              <a:t>Unutar Majklbastovog petostepenog modela</a:t>
            </a:r>
          </a:p>
          <a:p>
            <a:pPr>
              <a:buNone/>
            </a:pPr>
            <a:r>
              <a:rPr lang="sr-Latn-CS" dirty="0"/>
              <a:t> </a:t>
            </a:r>
            <a:r>
              <a:rPr lang="sr-Latn-CS" dirty="0" smtClean="0"/>
              <a:t>ubacili smo još jedan stepen ili sloj :</a:t>
            </a:r>
          </a:p>
          <a:p>
            <a:pPr>
              <a:buNone/>
            </a:pPr>
            <a:r>
              <a:rPr lang="sr-Latn-CS" dirty="0"/>
              <a:t> </a:t>
            </a:r>
            <a:r>
              <a:rPr lang="sr-Latn-CS" dirty="0" smtClean="0"/>
              <a:t>   </a:t>
            </a:r>
          </a:p>
          <a:p>
            <a:pPr>
              <a:buNone/>
            </a:pPr>
            <a:r>
              <a:rPr lang="sr-Latn-CS" b="1" dirty="0"/>
              <a:t> </a:t>
            </a:r>
            <a:r>
              <a:rPr lang="sr-Latn-CS" b="1" dirty="0" smtClean="0"/>
              <a:t>          memorisanje </a:t>
            </a:r>
            <a:r>
              <a:rPr lang="en-US" b="1" dirty="0" err="1" smtClean="0"/>
              <a:t>tj</a:t>
            </a:r>
            <a:r>
              <a:rPr lang="en-US" b="1" dirty="0" smtClean="0"/>
              <a:t>.</a:t>
            </a:r>
            <a:r>
              <a:rPr lang="sr-Latn-CS" b="1" dirty="0" smtClean="0"/>
              <a:t> </a:t>
            </a:r>
            <a:r>
              <a:rPr lang="sr-Latn-CS" b="1" dirty="0" smtClean="0">
                <a:solidFill>
                  <a:srgbClr val="FF0000"/>
                </a:solidFill>
              </a:rPr>
              <a:t>pamćenje sa učenjem</a:t>
            </a:r>
          </a:p>
          <a:p>
            <a:pPr>
              <a:buNone/>
            </a:pPr>
            <a:endParaRPr lang="sr-Latn-CS" b="1" dirty="0" smtClean="0"/>
          </a:p>
          <a:p>
            <a:r>
              <a:rPr lang="en-US" b="1" dirty="0" smtClean="0"/>
              <a:t> </a:t>
            </a:r>
            <a:r>
              <a:rPr lang="sr-Latn-RS" dirty="0" smtClean="0"/>
              <a:t>Iznad njega se prostire sledeći sloj- simbolizacija</a:t>
            </a:r>
          </a:p>
          <a:p>
            <a:pPr>
              <a:buNone/>
            </a:pPr>
            <a:endParaRPr lang="sr-Latn-CS" dirty="0" smtClean="0"/>
          </a:p>
          <a:p>
            <a:r>
              <a:rPr lang="en-US" dirty="0" smtClean="0"/>
              <a:t> </a:t>
            </a:r>
            <a:r>
              <a:rPr lang="sr-Latn-RS" dirty="0" smtClean="0"/>
              <a:t>Najčešće</a:t>
            </a:r>
            <a:r>
              <a:rPr lang="sr-Latn-CS" dirty="0" smtClean="0"/>
              <a:t> korišćeni i najapstraktniji simbol jeste reč. 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sz="1800" dirty="0" smtClean="0"/>
              <a:t>Pogledati šemu modela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Šestostepeni model kognitivnog iskustva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71612"/>
            <a:ext cx="8186766" cy="4554551"/>
          </a:xfrm>
        </p:spPr>
        <p:txBody>
          <a:bodyPr>
            <a:normAutofit/>
          </a:bodyPr>
          <a:lstStyle/>
          <a:p>
            <a:r>
              <a:rPr lang="sr-Latn-RS" dirty="0" smtClean="0"/>
              <a:t>...</a:t>
            </a:r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24074" y="2205038"/>
            <a:ext cx="4662503" cy="32242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                                       APSTRAKTNO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                                                                                                         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                                                                                                       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                                                                                                         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                                                                                                       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                                                                                                        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                                                                                                         T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                                                                                                         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                                                                                                          A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                                       KONKRETNO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700338" y="2924174"/>
            <a:ext cx="2800356" cy="17907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KONCEPTUALIZACIJA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SIMBOLIZACIJA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MEMORISANJE</a:t>
            </a:r>
            <a:r>
              <a:rPr kumimoji="0" 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i  UČENJE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PREDSTAVLJANJE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PERCEPCIJA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SENZACIJA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857884" y="3571876"/>
            <a:ext cx="500066" cy="107157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Nivo</a:t>
            </a:r>
            <a:r>
              <a:rPr lang="en-US" u="sng" dirty="0" smtClean="0"/>
              <a:t> </a:t>
            </a:r>
            <a:r>
              <a:rPr lang="en-US" u="sng" dirty="0" err="1" smtClean="0"/>
              <a:t>senzacija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Empiristi</a:t>
            </a:r>
            <a:r>
              <a:rPr lang="sr-Latn-CS" dirty="0" smtClean="0"/>
              <a:t>čka filozofska škola:</a:t>
            </a:r>
            <a:endParaRPr lang="en-US" dirty="0" smtClean="0"/>
          </a:p>
          <a:p>
            <a:r>
              <a:rPr lang="sr-Latn-CS" dirty="0" smtClean="0"/>
              <a:t>Džon Lok: “Nihil est in intelectu quod antea non fuerit in sensu”</a:t>
            </a:r>
          </a:p>
          <a:p>
            <a:r>
              <a:rPr lang="sr-Latn-CS" dirty="0" smtClean="0"/>
              <a:t>Ljudski duh je prazan list hartije (tabula rasa) na kome iskustvo ispisuje svoje sadržaje.</a:t>
            </a:r>
          </a:p>
          <a:p>
            <a:r>
              <a:rPr lang="sr-Latn-CS" dirty="0" smtClean="0"/>
              <a:t>U iskustvu (empiriji) je izvor svog saznanja i  ideja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1051601_55406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25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75" y="80963"/>
            <a:ext cx="9001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 smtClean="0">
                <a:solidFill>
                  <a:srgbClr val="339933"/>
                </a:solidFill>
                <a:latin typeface="Arial" charset="0"/>
              </a:rPr>
              <a:t>                                                          Senzacije</a:t>
            </a:r>
            <a:endParaRPr lang="sr-Latn-CS" b="0" dirty="0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5900" y="6342063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b="0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006600"/>
                </a:solidFill>
                <a:latin typeface="Arial" charset="0"/>
              </a:rPr>
              <a:t>				</a:t>
            </a:r>
            <a:r>
              <a:rPr lang="sr-Latn-CS" b="0" dirty="0" smtClean="0">
                <a:solidFill>
                  <a:srgbClr val="006600"/>
                </a:solidFill>
                <a:latin typeface="Arial" charset="0"/>
              </a:rPr>
              <a:t>                                     </a:t>
            </a:r>
            <a:endParaRPr lang="en-US" b="0" dirty="0">
              <a:solidFill>
                <a:srgbClr val="006600"/>
              </a:solidFill>
              <a:latin typeface="Arial" charset="0"/>
            </a:endParaRPr>
          </a:p>
          <a:p>
            <a:r>
              <a:rPr lang="en-US" sz="1400" b="0" dirty="0">
                <a:solidFill>
                  <a:srgbClr val="006600"/>
                </a:solidFill>
                <a:latin typeface="Arial" charset="0"/>
              </a:rPr>
              <a:t>    			        </a:t>
            </a:r>
            <a:endParaRPr lang="sr-Latn-CS" sz="1400" b="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5429264"/>
            <a:ext cx="492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Aktivnost nervnog sistema koja nastaje usled draženja čulnog organa , na psih</a:t>
            </a:r>
            <a:r>
              <a:rPr lang="en-US" dirty="0" err="1" smtClean="0"/>
              <a:t>i</a:t>
            </a:r>
            <a:r>
              <a:rPr lang="sr-Latn-RS" dirty="0" smtClean="0"/>
              <a:t>č</a:t>
            </a:r>
            <a:r>
              <a:rPr lang="sr-Latn-CS" dirty="0" smtClean="0"/>
              <a:t>kom, subjektivnom planu proizvodi</a:t>
            </a:r>
            <a:r>
              <a:rPr lang="sr-Latn-CS" b="1" dirty="0" smtClean="0"/>
              <a:t> oset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2065</Words>
  <Application>Microsoft Office PowerPoint</Application>
  <PresentationFormat>On-screen Show (4:3)</PresentationFormat>
  <Paragraphs>200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Saznajno funkcionisanje i jezik</vt:lpstr>
      <vt:lpstr>Saznajno funkcionisanje</vt:lpstr>
      <vt:lpstr>Relacija jezika kao saznajne funkcije sa drugim saznajnim funkcijama</vt:lpstr>
      <vt:lpstr>Majklbastov model </vt:lpstr>
      <vt:lpstr>Majklbastovo shvatanje</vt:lpstr>
      <vt:lpstr>Šestostepena hijerarhija saznajnog iskustva</vt:lpstr>
      <vt:lpstr>Šestostepeni model kognitivnog iskustva</vt:lpstr>
      <vt:lpstr>Nivo senzacija</vt:lpstr>
      <vt:lpstr>Slide 9</vt:lpstr>
      <vt:lpstr>Psihofizika (Oto Fechner)</vt:lpstr>
      <vt:lpstr>Senzacije ili oseti (osećaji)</vt:lpstr>
      <vt:lpstr>Oset(ljivost) je povezan sa funkcionisanjem  receptora koji fizičku energiju pretvara u nervne impulse </vt:lpstr>
      <vt:lpstr>Slide 13</vt:lpstr>
      <vt:lpstr>Slide 14</vt:lpstr>
      <vt:lpstr>Senzorna integracija</vt:lpstr>
      <vt:lpstr>Disfunkcija senzorne integracije</vt:lpstr>
      <vt:lpstr> Nivo opažanja  (percepcija)</vt:lpstr>
      <vt:lpstr>Na naše opažanje utiče</vt:lpstr>
      <vt:lpstr>Značaj  opažanja</vt:lpstr>
      <vt:lpstr>Jezik i opažanje</vt:lpstr>
      <vt:lpstr>Jezik gluvih utiče na njihovo opažanje</vt:lpstr>
      <vt:lpstr>Opažanje i jezik</vt:lpstr>
      <vt:lpstr>Vizuelno opažanje i jezik</vt:lpstr>
      <vt:lpstr>Nivo predstava </vt:lpstr>
      <vt:lpstr>Nivo pamćenja i učenja</vt:lpstr>
      <vt:lpstr>Pamćenje i učenje</vt:lpstr>
      <vt:lpstr> </vt:lpstr>
      <vt:lpstr>Neurološka osnova pamćenja</vt:lpstr>
      <vt:lpstr>Neposredno (kratkotrajno)pamćenje</vt:lpstr>
      <vt:lpstr>Dugoročno pamćenje</vt:lpstr>
      <vt:lpstr>Vrste dugoročnog pamćenja</vt:lpstr>
      <vt:lpstr>Uticaj jezika na pamćenje</vt:lpstr>
      <vt:lpstr>Bartlet (1932)</vt:lpstr>
      <vt:lpstr>Eksperimenti sa gluvima i čujućima</vt:lpstr>
      <vt:lpstr>Slide 35</vt:lpstr>
      <vt:lpstr>Nivo simbolizacije</vt:lpstr>
      <vt:lpstr>Jezička simbolizacija </vt:lpstr>
      <vt:lpstr>Razvojni put jezičke simbolizacije</vt:lpstr>
      <vt:lpstr>Znakovna (gestovna) simbolizacija</vt:lpstr>
      <vt:lpstr>Simbolička ili semiotička stvarnost</vt:lpstr>
      <vt:lpstr>Nivo konceptualizacije</vt:lpstr>
      <vt:lpstr>Konceptualizacija kod gluvih</vt:lpstr>
      <vt:lpstr>Uloga jezika (različite teorije)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Saznajno funkcionisanje i jezik</dc:title>
  <dc:creator>Fasper</dc:creator>
  <cp:lastModifiedBy>Fasper</cp:lastModifiedBy>
  <cp:revision>157</cp:revision>
  <dcterms:created xsi:type="dcterms:W3CDTF">2009-01-09T09:42:20Z</dcterms:created>
  <dcterms:modified xsi:type="dcterms:W3CDTF">2014-12-03T08:57:36Z</dcterms:modified>
</cp:coreProperties>
</file>